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315" r:id="rId2"/>
    <p:sldId id="258" r:id="rId3"/>
    <p:sldId id="280" r:id="rId4"/>
    <p:sldId id="281" r:id="rId5"/>
    <p:sldId id="282" r:id="rId6"/>
    <p:sldId id="283" r:id="rId7"/>
    <p:sldId id="284" r:id="rId8"/>
    <p:sldId id="285" r:id="rId9"/>
    <p:sldId id="286" r:id="rId10"/>
    <p:sldId id="311" r:id="rId11"/>
    <p:sldId id="287" r:id="rId12"/>
    <p:sldId id="288" r:id="rId13"/>
    <p:sldId id="289" r:id="rId14"/>
    <p:sldId id="290" r:id="rId15"/>
    <p:sldId id="310" r:id="rId16"/>
    <p:sldId id="291" r:id="rId17"/>
    <p:sldId id="292" r:id="rId18"/>
    <p:sldId id="293" r:id="rId19"/>
    <p:sldId id="294" r:id="rId20"/>
    <p:sldId id="312" r:id="rId21"/>
    <p:sldId id="295" r:id="rId22"/>
    <p:sldId id="296" r:id="rId23"/>
    <p:sldId id="305" r:id="rId24"/>
    <p:sldId id="297" r:id="rId25"/>
    <p:sldId id="298" r:id="rId26"/>
    <p:sldId id="299" r:id="rId27"/>
    <p:sldId id="306" r:id="rId28"/>
    <p:sldId id="307" r:id="rId29"/>
    <p:sldId id="308" r:id="rId30"/>
    <p:sldId id="309" r:id="rId31"/>
    <p:sldId id="300" r:id="rId32"/>
    <p:sldId id="314" r:id="rId33"/>
    <p:sldId id="303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A9FCD"/>
    <a:srgbClr val="00396D"/>
    <a:srgbClr val="75A230"/>
    <a:srgbClr val="2D8E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2"/>
    <p:restoredTop sz="80282" autoAdjust="0"/>
  </p:normalViewPr>
  <p:slideViewPr>
    <p:cSldViewPr snapToGrid="0" snapToObjects="1">
      <p:cViewPr>
        <p:scale>
          <a:sx n="63" d="100"/>
          <a:sy n="63" d="100"/>
        </p:scale>
        <p:origin x="1088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8" d="100"/>
          <a:sy n="68" d="100"/>
        </p:scale>
        <p:origin x="-2560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notesMaster" Target="notesMasters/notesMaster1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9B832E-81BB-8443-85F2-8DC31A25AECE}" type="datetimeFigureOut">
              <a:rPr lang="en-US" smtClean="0"/>
              <a:t>10/28/17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86C80-82D2-7A49-9285-7FBC316B2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52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eaLnBrk="1" hangingPunct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86C80-82D2-7A49-9285-7FBC316B2B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088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886C80-82D2-7A49-9285-7FBC316B2B3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37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225675"/>
            <a:ext cx="7772400" cy="1362075"/>
          </a:xfrm>
        </p:spPr>
        <p:txBody>
          <a:bodyPr anchor="t"/>
          <a:lstStyle>
            <a:lvl1pPr marL="0" indent="0" algn="l">
              <a:lnSpc>
                <a:spcPts val="4400"/>
              </a:lnSpc>
              <a:defRPr sz="4000" b="1" cap="none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587750"/>
            <a:ext cx="7772400" cy="819150"/>
          </a:xfr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2400" b="1">
                <a:solidFill>
                  <a:srgbClr val="4A9FCD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lnSpc>
                <a:spcPts val="4200"/>
              </a:lnSpc>
              <a:defRPr sz="4000" b="1" cap="none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0045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2D8EC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4786" y="326567"/>
            <a:ext cx="8229600" cy="106650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4786" y="1605639"/>
            <a:ext cx="8229600" cy="4847092"/>
          </a:xfr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8D1C5F9-3BE4-F54E-9D0C-254B05FDA3A0}" type="datetimeFigureOut">
              <a:rPr lang="en-US" smtClean="0"/>
              <a:pPr/>
              <a:t>10/28/17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3A5EA0F-0C08-8C44-A61A-B49418FCD6C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97993"/>
            <a:ext cx="5486400" cy="322958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0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506"/>
          </a:xfrm>
          <a:prstGeom prst="rect">
            <a:avLst/>
          </a:prstGeom>
        </p:spPr>
        <p:txBody>
          <a:bodyPr vert="horz" lIns="0" tIns="0" rIns="91440" bIns="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0" bIns="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59" r:id="rId4"/>
    <p:sldLayoutId id="2147483652" r:id="rId5"/>
    <p:sldLayoutId id="2147483654" r:id="rId6"/>
    <p:sldLayoutId id="2147483655" r:id="rId7"/>
    <p:sldLayoutId id="2147483657" r:id="rId8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bg1"/>
          </a:solidFill>
          <a:latin typeface="Museo Sans 300"/>
          <a:ea typeface="+mj-ea"/>
          <a:cs typeface="Museo Sans 30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75A230"/>
        </a:buClr>
        <a:buFont typeface="Wingdings" charset="2"/>
        <a:buChar char="§"/>
        <a:defRPr sz="3200" b="0" i="0" kern="1200">
          <a:solidFill>
            <a:srgbClr val="00396D"/>
          </a:solidFill>
          <a:latin typeface="Museo Sans 300"/>
          <a:ea typeface="+mn-ea"/>
          <a:cs typeface="Museo Sans 300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75A230"/>
        </a:buClr>
        <a:buFont typeface="Wingdings" charset="2"/>
        <a:buChar char="§"/>
        <a:defRPr sz="2800" b="0" i="0" kern="1200">
          <a:solidFill>
            <a:srgbClr val="00396D"/>
          </a:solidFill>
          <a:latin typeface="Museo Sans 300"/>
          <a:ea typeface="+mn-ea"/>
          <a:cs typeface="Museo Sans 300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75A230"/>
        </a:buClr>
        <a:buFont typeface="Wingdings" charset="2"/>
        <a:buChar char="§"/>
        <a:defRPr sz="2400" b="0" i="0" kern="1200">
          <a:solidFill>
            <a:srgbClr val="00396D"/>
          </a:solidFill>
          <a:latin typeface="Museo Sans 300"/>
          <a:ea typeface="+mn-ea"/>
          <a:cs typeface="Museo Sans 300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75A230"/>
        </a:buClr>
        <a:buFont typeface="Wingdings" charset="2"/>
        <a:buChar char="§"/>
        <a:defRPr sz="2000" b="0" i="0" kern="1200">
          <a:solidFill>
            <a:srgbClr val="00396D"/>
          </a:solidFill>
          <a:latin typeface="Museo Sans 300"/>
          <a:ea typeface="+mn-ea"/>
          <a:cs typeface="Museo Sans 300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75A230"/>
        </a:buClr>
        <a:buFont typeface="Wingdings" charset="2"/>
        <a:buChar char="§"/>
        <a:defRPr sz="2000" b="0" i="0" kern="1200">
          <a:solidFill>
            <a:srgbClr val="00396D"/>
          </a:solidFill>
          <a:latin typeface="Museo Sans 300"/>
          <a:ea typeface="+mn-ea"/>
          <a:cs typeface="Museo Sans 30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mailto:johnwakeford@icloud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PhD - </a:t>
            </a:r>
            <a:r>
              <a:rPr lang="en-US" dirty="0" smtClean="0"/>
              <a:t>the Truth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View as slide show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74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Anyway, they get a scholarship with fees paid and a desk in the department?</a:t>
            </a:r>
          </a:p>
          <a:p>
            <a:pPr marL="0" indent="0">
              <a:buNone/>
            </a:pPr>
            <a:r>
              <a:rPr lang="en-US" sz="4000" i="1" dirty="0" smtClean="0"/>
              <a:t>Think opportunity costs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61116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How do they know what to do?</a:t>
            </a:r>
          </a:p>
          <a:p>
            <a:pPr marL="0" indent="0">
              <a:buNone/>
            </a:pPr>
            <a:r>
              <a:rPr lang="en-US" sz="4000" i="1" dirty="0" smtClean="0"/>
              <a:t>They are given a postgraduate handbook and the QAA Code of Practice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3521057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What do these say?</a:t>
            </a:r>
          </a:p>
          <a:p>
            <a:pPr marL="0" indent="0">
              <a:buNone/>
            </a:pPr>
            <a:r>
              <a:rPr lang="en-US" sz="4000" i="1" dirty="0" smtClean="0"/>
              <a:t>Did you read the conditions when you downloaded your smartphone update?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45780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But they get help, I suppose?</a:t>
            </a:r>
          </a:p>
          <a:p>
            <a:pPr marL="0" indent="0">
              <a:buNone/>
            </a:pPr>
            <a:r>
              <a:rPr lang="en-US" sz="4000" i="1" dirty="0" smtClean="0"/>
              <a:t>An academic meets them 6 times a year to provide supervision, 3 times if part time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211406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Aren’t these supervisors available in between?</a:t>
            </a:r>
          </a:p>
          <a:p>
            <a:pPr marL="0" indent="0">
              <a:buNone/>
            </a:pPr>
            <a:r>
              <a:rPr lang="en-US" sz="4000" i="1" dirty="0" smtClean="0"/>
              <a:t>They are not promoted for </a:t>
            </a:r>
            <a:r>
              <a:rPr lang="en-US" sz="4000" i="1" dirty="0" err="1" smtClean="0"/>
              <a:t>nannying</a:t>
            </a:r>
            <a:r>
              <a:rPr lang="en-US" sz="4000" i="1" dirty="0" smtClean="0"/>
              <a:t> students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346892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But when they are not researching, attending conferences, writing articles, teaching and examining?</a:t>
            </a:r>
          </a:p>
          <a:p>
            <a:pPr marL="0" indent="0">
              <a:buNone/>
            </a:pPr>
            <a:r>
              <a:rPr lang="en-US" sz="4000" i="1" dirty="0" smtClean="0"/>
              <a:t>Heard of the long vacation?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549961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Ah, but I imagine these supervisors have been through a thorough training to provide good support?</a:t>
            </a:r>
          </a:p>
          <a:p>
            <a:pPr marL="0" indent="0">
              <a:buNone/>
            </a:pPr>
            <a:r>
              <a:rPr lang="en-US" sz="4000" i="1" dirty="0" smtClean="0"/>
              <a:t>They are scholars not plumbers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347605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But they can ensure it’s successful?</a:t>
            </a:r>
          </a:p>
          <a:p>
            <a:pPr marL="0" indent="0">
              <a:buNone/>
            </a:pPr>
            <a:r>
              <a:rPr lang="en-US" sz="4000" i="1" dirty="0" smtClean="0"/>
              <a:t>They are forbidden to conduct the examination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3656505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And so the examiners are..?</a:t>
            </a:r>
          </a:p>
          <a:p>
            <a:pPr marL="0" indent="0">
              <a:buNone/>
            </a:pPr>
            <a:r>
              <a:rPr lang="en-US" sz="4000" i="1" dirty="0" smtClean="0"/>
              <a:t>Two other scholars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17238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Who are ...experts in examining?</a:t>
            </a:r>
          </a:p>
          <a:p>
            <a:pPr marL="0" indent="0">
              <a:buNone/>
            </a:pPr>
            <a:r>
              <a:rPr lang="en-US" sz="4000" b="1" i="1" dirty="0" smtClean="0"/>
              <a:t>Remember previous answer?</a:t>
            </a:r>
          </a:p>
          <a:p>
            <a:pPr marL="0" indent="0">
              <a:buNone/>
            </a:pP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266678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225675"/>
            <a:ext cx="7772400" cy="924555"/>
          </a:xfrm>
        </p:spPr>
        <p:txBody>
          <a:bodyPr/>
          <a:lstStyle/>
          <a:p>
            <a:r>
              <a:rPr lang="en-US" dirty="0" smtClean="0"/>
              <a:t>Pass notes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150229"/>
            <a:ext cx="7772400" cy="3027021"/>
          </a:xfrm>
        </p:spPr>
        <p:txBody>
          <a:bodyPr>
            <a:normAutofit lnSpcReduction="10000"/>
          </a:bodyPr>
          <a:lstStyle/>
          <a:p>
            <a:r>
              <a:rPr lang="en-US" sz="4000" dirty="0" smtClean="0"/>
              <a:t>The PhD</a:t>
            </a:r>
          </a:p>
          <a:p>
            <a:r>
              <a:rPr lang="en-US" sz="4000" dirty="0" smtClean="0"/>
              <a:t>2017</a:t>
            </a:r>
          </a:p>
          <a:p>
            <a:endParaRPr lang="en-US" sz="4000" dirty="0"/>
          </a:p>
          <a:p>
            <a:endParaRPr lang="en-US" sz="4000" dirty="0" smtClean="0"/>
          </a:p>
          <a:p>
            <a:r>
              <a:rPr lang="en-US" sz="2000" dirty="0"/>
              <a:t>Picture: Guardian Higher Education Network</a:t>
            </a:r>
            <a:endParaRPr lang="en-GB" sz="2000" dirty="0"/>
          </a:p>
          <a:p>
            <a:endParaRPr lang="en-US" sz="2000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But rewarded </a:t>
            </a:r>
            <a:r>
              <a:rPr lang="en-US" sz="4000" b="1" dirty="0"/>
              <a:t>handsomely?</a:t>
            </a:r>
          </a:p>
          <a:p>
            <a:pPr marL="0" indent="0">
              <a:buNone/>
            </a:pPr>
            <a:r>
              <a:rPr lang="en-US" sz="4000" i="1" dirty="0"/>
              <a:t>See National Minimum Wage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5265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And are told to apply precise criteria?</a:t>
            </a:r>
          </a:p>
          <a:p>
            <a:pPr marL="0" indent="0">
              <a:buNone/>
            </a:pPr>
            <a:r>
              <a:rPr lang="en-US" sz="4000" i="1" dirty="0" smtClean="0"/>
              <a:t>I’ve told you, they are scholars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263145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How is the work graded?</a:t>
            </a:r>
          </a:p>
          <a:p>
            <a:pPr marL="0" indent="0">
              <a:buNone/>
            </a:pPr>
            <a:r>
              <a:rPr lang="en-US" sz="4000" i="1" dirty="0" smtClean="0"/>
              <a:t>Just pass or fail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422838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But they can appeal if they fail?</a:t>
            </a:r>
          </a:p>
          <a:p>
            <a:pPr marL="0" indent="0">
              <a:buNone/>
            </a:pPr>
            <a:r>
              <a:rPr lang="en-US" sz="4000" i="1" dirty="0" smtClean="0"/>
              <a:t>Not on grounds of poor supervision. They should have submitted their complaint earlier.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03747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But there’ll be bereavement counseling if their appea</a:t>
            </a:r>
            <a:r>
              <a:rPr lang="en-US" sz="4000" b="1" dirty="0"/>
              <a:t>l</a:t>
            </a:r>
            <a:r>
              <a:rPr lang="en-US" sz="4000" b="1" dirty="0" smtClean="0"/>
              <a:t> fails?</a:t>
            </a:r>
          </a:p>
          <a:p>
            <a:pPr marL="0" indent="0">
              <a:buNone/>
            </a:pPr>
            <a:r>
              <a:rPr lang="en-US" sz="4000" i="1" dirty="0" smtClean="0"/>
              <a:t>They will have been deregistered and can only go to the OIA (or Ombudsman in Scotland)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86049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OIA? Ombudsman?</a:t>
            </a:r>
          </a:p>
          <a:p>
            <a:pPr marL="0" indent="0">
              <a:buNone/>
            </a:pPr>
            <a:r>
              <a:rPr lang="en-US" sz="4000" i="1" dirty="0" smtClean="0"/>
              <a:t>A team of lawyers in Reading (or Edinburgh)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298931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smtClean="0"/>
              <a:t>...who </a:t>
            </a:r>
            <a:r>
              <a:rPr lang="en-US" sz="4000" b="1" dirty="0" smtClean="0"/>
              <a:t>can provide help?</a:t>
            </a:r>
          </a:p>
          <a:p>
            <a:pPr marL="0" indent="0">
              <a:buNone/>
            </a:pPr>
            <a:r>
              <a:rPr lang="en-US" sz="4000" i="1" dirty="0" smtClean="0"/>
              <a:t>Not if it’s a matter of academic judgment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532508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Anyway, those who complete can step straight into a university post?</a:t>
            </a:r>
          </a:p>
          <a:p>
            <a:pPr marL="0" indent="0">
              <a:buNone/>
            </a:pPr>
            <a:r>
              <a:rPr lang="en-US" sz="4000" i="1" smtClean="0"/>
              <a:t>In HR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37190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But I thought they hoped to become professors?</a:t>
            </a:r>
          </a:p>
          <a:p>
            <a:pPr marL="0" indent="0">
              <a:buNone/>
            </a:pPr>
            <a:r>
              <a:rPr lang="en-US" sz="4000" i="1" dirty="0" smtClean="0"/>
              <a:t>They could be offered graduate teaching assistant job or a post-doc</a:t>
            </a:r>
            <a:r>
              <a:rPr lang="en-US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9961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Great. Then a mortgage and a lifetime of scholarship with superannuation for their retirement?</a:t>
            </a:r>
          </a:p>
          <a:p>
            <a:pPr marL="0" indent="0">
              <a:buNone/>
            </a:pPr>
            <a:r>
              <a:rPr lang="en-US" sz="4000" i="1" dirty="0" smtClean="0"/>
              <a:t>These jobs are temporary and often zero hour contacts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651305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9486"/>
            <a:ext cx="7772400" cy="8164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292786"/>
            <a:ext cx="6400800" cy="58969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0" y="555942"/>
            <a:ext cx="5270500" cy="5746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158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000" dirty="0" smtClean="0"/>
              <a:t>But my Mum tells me that her Daily Mail says they can earn nearly half a million per annum and get </a:t>
            </a:r>
            <a:r>
              <a:rPr lang="en-US" sz="4000" smtClean="0"/>
              <a:t>free serviced accommodation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i="1" dirty="0" smtClean="0"/>
              <a:t>Shows there are no glass ceilings at Bath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360854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Do say</a:t>
            </a:r>
          </a:p>
          <a:p>
            <a:pPr marL="0" indent="0">
              <a:buNone/>
            </a:pPr>
            <a:r>
              <a:rPr lang="en-US" sz="4000" i="1" dirty="0" smtClean="0"/>
              <a:t>Our higher degrees are the cornerstone of UK Higher Education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5199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Don’t say</a:t>
            </a:r>
          </a:p>
          <a:p>
            <a:pPr marL="0" indent="0">
              <a:buNone/>
            </a:pPr>
            <a:r>
              <a:rPr lang="en-US" sz="4000" i="1" dirty="0" smtClean="0"/>
              <a:t>I just wanted my name to be on the article my supervisor published from my research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2858085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/>
              <a:t>Fin</a:t>
            </a:r>
          </a:p>
          <a:p>
            <a:pPr marL="0" indent="0" algn="ctr">
              <a:buNone/>
            </a:pPr>
            <a:endParaRPr lang="en-US" sz="4800" dirty="0" smtClean="0"/>
          </a:p>
          <a:p>
            <a:pPr marL="0" indent="0" algn="ctr">
              <a:buNone/>
            </a:pPr>
            <a:r>
              <a:rPr lang="en-US" sz="4800" dirty="0" smtClean="0"/>
              <a:t>©</a:t>
            </a:r>
          </a:p>
          <a:p>
            <a:pPr marL="0" indent="0" algn="ctr">
              <a:buNone/>
            </a:pPr>
            <a:r>
              <a:rPr lang="en-US" sz="4800" dirty="0" smtClean="0">
                <a:hlinkClick r:id="rId2"/>
              </a:rPr>
              <a:t>johnwakeford@icloud.com</a:t>
            </a:r>
            <a:endParaRPr lang="en-US" sz="4800" dirty="0" smtClean="0"/>
          </a:p>
          <a:p>
            <a:pPr marL="0" indent="0" algn="ctr">
              <a:buNone/>
            </a:pP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62749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Age?</a:t>
            </a:r>
          </a:p>
          <a:p>
            <a:pPr marL="0" indent="0">
              <a:buNone/>
            </a:pPr>
            <a:r>
              <a:rPr lang="en-US" sz="4000" i="1" dirty="0" smtClean="0"/>
              <a:t>Medieval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3455342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Appearance?</a:t>
            </a:r>
          </a:p>
          <a:p>
            <a:pPr marL="0" indent="0">
              <a:buNone/>
            </a:pPr>
            <a:r>
              <a:rPr lang="en-US" sz="4000" i="1" dirty="0" smtClean="0"/>
              <a:t>100,000 words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4201603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Who writes them?</a:t>
            </a:r>
          </a:p>
          <a:p>
            <a:pPr marL="0" indent="0">
              <a:buNone/>
            </a:pPr>
            <a:r>
              <a:rPr lang="en-US" sz="4000" i="1" dirty="0" smtClean="0"/>
              <a:t>People who want to put </a:t>
            </a:r>
            <a:r>
              <a:rPr lang="en-US" sz="4000" i="1" dirty="0" err="1" smtClean="0"/>
              <a:t>Dr</a:t>
            </a:r>
            <a:r>
              <a:rPr lang="en-US" sz="4000" i="1" dirty="0" smtClean="0"/>
              <a:t> on their credit card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157869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Who reads them?</a:t>
            </a:r>
          </a:p>
          <a:p>
            <a:pPr marL="0" indent="0">
              <a:buNone/>
            </a:pPr>
            <a:r>
              <a:rPr lang="en-US" sz="4000" i="1" dirty="0" smtClean="0"/>
              <a:t>Almost no-one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2369447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Sounds like a lot of work?</a:t>
            </a:r>
          </a:p>
          <a:p>
            <a:pPr marL="0" indent="0">
              <a:buNone/>
            </a:pPr>
            <a:r>
              <a:rPr lang="en-US" sz="4000" i="1" dirty="0" smtClean="0"/>
              <a:t>Supposed to take 3 years, 6 if part time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708773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smtClean="0"/>
              <a:t>Supposed to?</a:t>
            </a:r>
          </a:p>
          <a:p>
            <a:pPr marL="0" indent="0">
              <a:buNone/>
            </a:pPr>
            <a:r>
              <a:rPr lang="en-US" sz="4000" i="1" dirty="0" smtClean="0"/>
              <a:t>Most students take 4 or 5, 8 or 10 if part time</a:t>
            </a:r>
            <a:endParaRPr lang="en-US" sz="4000" i="1" dirty="0"/>
          </a:p>
        </p:txBody>
      </p:sp>
    </p:spTree>
    <p:extLst>
      <p:ext uri="{BB962C8B-B14F-4D97-AF65-F5344CB8AC3E}">
        <p14:creationId xmlns:p14="http://schemas.microsoft.com/office/powerpoint/2010/main" val="331104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Custom 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2ED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1413</TotalTime>
  <Words>493</Words>
  <Application>Microsoft Macintosh PowerPoint</Application>
  <PresentationFormat>On-screen Show (4:3)</PresentationFormat>
  <Paragraphs>80</Paragraphs>
  <Slides>33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8" baseType="lpstr">
      <vt:lpstr>Calibri</vt:lpstr>
      <vt:lpstr>Museo Sans 300</vt:lpstr>
      <vt:lpstr>Wingdings</vt:lpstr>
      <vt:lpstr>Arial</vt:lpstr>
      <vt:lpstr>Office Theme</vt:lpstr>
      <vt:lpstr>PhD - the Truth</vt:lpstr>
      <vt:lpstr>Pass notes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title</dc:title>
  <dc:creator>Matthew Sumbland</dc:creator>
  <cp:lastModifiedBy>John Wakeford</cp:lastModifiedBy>
  <cp:revision>138</cp:revision>
  <cp:lastPrinted>2012-09-05T09:44:35Z</cp:lastPrinted>
  <dcterms:created xsi:type="dcterms:W3CDTF">2012-08-29T09:29:07Z</dcterms:created>
  <dcterms:modified xsi:type="dcterms:W3CDTF">2017-10-28T08:41:17Z</dcterms:modified>
</cp:coreProperties>
</file>